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57C"/>
    <a:srgbClr val="6F6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117-117C-4A6E-91B5-CB76B39CEF0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251E-0EF6-496E-A124-12711CEAF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49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117-117C-4A6E-91B5-CB76B39CEF0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251E-0EF6-496E-A124-12711CEAF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60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117-117C-4A6E-91B5-CB76B39CEF0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251E-0EF6-496E-A124-12711CEAF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76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117-117C-4A6E-91B5-CB76B39CEF0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251E-0EF6-496E-A124-12711CEAF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3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117-117C-4A6E-91B5-CB76B39CEF0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251E-0EF6-496E-A124-12711CEAF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13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117-117C-4A6E-91B5-CB76B39CEF0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251E-0EF6-496E-A124-12711CEAF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64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117-117C-4A6E-91B5-CB76B39CEF0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251E-0EF6-496E-A124-12711CEAF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59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117-117C-4A6E-91B5-CB76B39CEF0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251E-0EF6-496E-A124-12711CEAF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16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117-117C-4A6E-91B5-CB76B39CEF0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251E-0EF6-496E-A124-12711CEAF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21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117-117C-4A6E-91B5-CB76B39CEF0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251E-0EF6-496E-A124-12711CEAF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2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3F117-117C-4A6E-91B5-CB76B39CEF0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7251E-0EF6-496E-A124-12711CEAF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11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23F117-117C-4A6E-91B5-CB76B39CEF0C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347251E-0EF6-496E-A124-12711CEAF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95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57199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 </a:t>
            </a:r>
            <a:r>
              <a:rPr lang="ru-RU" sz="4400" b="1" u="sng" dirty="0" smtClean="0"/>
              <a:t>Документ №6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СИСТЕМА </a:t>
            </a:r>
            <a:r>
              <a:rPr lang="ru-RU" sz="4400" b="1" dirty="0" smtClean="0"/>
              <a:t>РАБОТЫ ПО ИЗУЧЕНИЮ И СИСТЕМАТИЗАЦИИ ПЕРЕДОВОГО ПЕДАГОГИЧЕСКОГО ОПЫТА УЧИТЕЛЯ НАЧАЛЬНЫХ КЛАССОВ. ОСНОВНЫЕ ФОРМЫ И МЕТОДЫ ИЗУЧЕНИЯ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43055" y="5033962"/>
            <a:ext cx="6456218" cy="1655762"/>
          </a:xfrm>
        </p:spPr>
        <p:txBody>
          <a:bodyPr/>
          <a:lstStyle/>
          <a:p>
            <a:r>
              <a:rPr lang="ru-RU" dirty="0" smtClean="0"/>
              <a:t>Подготовила Строчкова Татьяна </a:t>
            </a:r>
          </a:p>
          <a:p>
            <a:r>
              <a:rPr lang="ru-RU" dirty="0" smtClean="0"/>
              <a:t>Студентка группы 420Н/1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66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ПОНЯТИЕ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1559" y="1123837"/>
            <a:ext cx="7315200" cy="512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Понятие </a:t>
            </a:r>
            <a:r>
              <a:rPr lang="ru-RU" sz="2400" b="1" dirty="0" smtClean="0">
                <a:solidFill>
                  <a:srgbClr val="A9A57C"/>
                </a:solidFill>
              </a:rPr>
              <a:t>"ПЕРЕДОВОЙ ПЕДАГОГИЧЕСКИЙ ОПЫТ" </a:t>
            </a:r>
            <a:r>
              <a:rPr lang="ru-RU" sz="2400" b="1" dirty="0" smtClean="0"/>
              <a:t>употребляется </a:t>
            </a:r>
            <a:r>
              <a:rPr lang="ru-RU" sz="2400" b="1" dirty="0"/>
              <a:t>в широком и узком смыслах</a:t>
            </a:r>
            <a:r>
              <a:rPr lang="ru-RU" sz="2400" b="1" dirty="0" smtClean="0"/>
              <a:t>.</a:t>
            </a:r>
          </a:p>
          <a:p>
            <a:pPr marL="0" indent="0">
              <a:buNone/>
            </a:pPr>
            <a:r>
              <a:rPr lang="ru-RU" sz="2400" b="1" dirty="0" smtClean="0"/>
              <a:t> </a:t>
            </a:r>
            <a:r>
              <a:rPr lang="ru-RU" sz="2400" b="1" dirty="0"/>
              <a:t>В широком смысле под передовым опытом понимают высокое мастерство педагога, т.е. такую практику, которая дает высокий устойчивый педагогический результат. Профессор М.Н. </a:t>
            </a:r>
            <a:r>
              <a:rPr lang="ru-RU" sz="2400" b="1" dirty="0" err="1"/>
              <a:t>Скаткин</a:t>
            </a:r>
            <a:r>
              <a:rPr lang="ru-RU" sz="2400" b="1" dirty="0"/>
              <a:t> считает, что </a:t>
            </a:r>
            <a:r>
              <a:rPr lang="ru-RU" sz="2400" b="1" i="1" dirty="0"/>
              <a:t>"опыт учителя может и не содержать в себе чего-либо нового, оригинального, но, основанный на успешном применении установленных наукой принципов и методов, он явится хорошим образцом для тех учителей, которые ещё не овладели педагогическим мастерством".</a:t>
            </a:r>
            <a:endParaRPr lang="ru-RU" sz="2400" i="1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94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210" y="1109982"/>
            <a:ext cx="3224572" cy="4601183"/>
          </a:xfrm>
        </p:spPr>
        <p:txBody>
          <a:bodyPr/>
          <a:lstStyle/>
          <a:p>
            <a:r>
              <a:rPr lang="ru-RU" b="1" dirty="0" smtClean="0"/>
              <a:t>ЦЕЛЬ ИЗУЧЕНИЯ И ОБОБЩЕНИЯ ПЕДАГОГИЧЕ-СКОГО ОПЫТА: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1559" y="1002653"/>
            <a:ext cx="7315200" cy="512064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A9A57C"/>
                </a:solidFill>
              </a:rPr>
              <a:t>ВЫЯВЛЕНИЕ</a:t>
            </a:r>
            <a:r>
              <a:rPr lang="ru-RU" sz="2400" b="1" dirty="0" smtClean="0"/>
              <a:t> </a:t>
            </a:r>
            <a:r>
              <a:rPr lang="ru-RU" sz="2400" b="1" dirty="0"/>
              <a:t>существующего уровня решения образовательных и воспитательных задач;</a:t>
            </a:r>
            <a:endParaRPr lang="ru-RU" sz="2400" dirty="0"/>
          </a:p>
          <a:p>
            <a:r>
              <a:rPr lang="ru-RU" sz="2400" b="1" dirty="0" smtClean="0">
                <a:solidFill>
                  <a:srgbClr val="A9A57C"/>
                </a:solidFill>
              </a:rPr>
              <a:t>ИЗУЧЕНИЕ</a:t>
            </a:r>
            <a:r>
              <a:rPr lang="ru-RU" sz="2400" b="1" dirty="0" smtClean="0"/>
              <a:t> </a:t>
            </a:r>
            <a:r>
              <a:rPr lang="ru-RU" sz="2400" b="1" dirty="0"/>
              <a:t>доступности и эффективности научных рекомендаций, которые становятся достоянием науки и практики.</a:t>
            </a:r>
            <a:endParaRPr lang="ru-RU" sz="2400" dirty="0"/>
          </a:p>
          <a:p>
            <a:r>
              <a:rPr lang="ru-RU" sz="2400" b="1" dirty="0" smtClean="0">
                <a:solidFill>
                  <a:srgbClr val="A9A57C"/>
                </a:solidFill>
              </a:rPr>
              <a:t>ОПРЕДЕЛЕНИЕ</a:t>
            </a:r>
            <a:r>
              <a:rPr lang="ru-RU" sz="2400" b="1" dirty="0" smtClean="0"/>
              <a:t> </a:t>
            </a:r>
            <a:r>
              <a:rPr lang="ru-RU" sz="2400" b="1" dirty="0"/>
              <a:t>узких мест, "белых" пятен и противоречий, возникающих в практике;</a:t>
            </a:r>
            <a:endParaRPr lang="ru-RU" sz="2400" dirty="0"/>
          </a:p>
          <a:p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A9A57C"/>
                </a:solidFill>
              </a:rPr>
              <a:t>ВЫЯВЛЕНИЕ </a:t>
            </a:r>
            <a:r>
              <a:rPr lang="ru-RU" sz="2400" b="1" dirty="0" smtClean="0"/>
              <a:t>ведущих </a:t>
            </a:r>
            <a:r>
              <a:rPr lang="ru-RU" sz="2400" b="1" dirty="0"/>
              <a:t>тенденций, оригинальных идей, элементов инновационного, прогрессивного, рождающегося в каждодневном творческом поиске лучших педагогов, а также характерных недостатков и </a:t>
            </a:r>
            <a:r>
              <a:rPr lang="ru-RU" sz="2400" b="1" dirty="0" smtClean="0"/>
              <a:t>ошибок.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33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356" y="1123837"/>
            <a:ext cx="3224572" cy="4601183"/>
          </a:xfrm>
        </p:spPr>
        <p:txBody>
          <a:bodyPr/>
          <a:lstStyle/>
          <a:p>
            <a:r>
              <a:rPr lang="ru-RU" b="1" dirty="0" smtClean="0"/>
              <a:t>МЕТОД ИЗУЧЕНИЯ И ОБОБЩЕНИЯ ПЕРЕДОВОГО ПЕДАГОГИЧЕ-СКОГО ОПЫТА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1016508"/>
            <a:ext cx="7315200" cy="512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6F664C"/>
                </a:solidFill>
              </a:rPr>
              <a:t>1</a:t>
            </a:r>
            <a:r>
              <a:rPr lang="ru-RU" sz="2400" b="1" dirty="0" smtClean="0">
                <a:solidFill>
                  <a:srgbClr val="A9A57C"/>
                </a:solidFill>
              </a:rPr>
              <a:t>. ВЫЯВЛЕНИЕ ОБЪЕКТА ИЗУЧЕНИЯ: </a:t>
            </a:r>
            <a:r>
              <a:rPr lang="ru-RU" sz="2400" b="1" dirty="0" smtClean="0">
                <a:solidFill>
                  <a:srgbClr val="6F664C"/>
                </a:solidFill>
              </a:rPr>
              <a:t>оценка </a:t>
            </a:r>
            <a:r>
              <a:rPr lang="ru-RU" sz="2400" b="1" dirty="0">
                <a:solidFill>
                  <a:srgbClr val="6F664C"/>
                </a:solidFill>
              </a:rPr>
              <a:t>деятельности педагога с помощью диагностической программы наблюдения; выявление педагогов, получающих устойчивые положительные результаты; первый сбор информации о деятельности педагога; выявление факторов, способствующих получению высоких результатов; определение объектов изучения.</a:t>
            </a:r>
            <a:endParaRPr lang="ru-RU" sz="2400" dirty="0">
              <a:solidFill>
                <a:srgbClr val="6F664C"/>
              </a:solidFill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6F664C"/>
                </a:solidFill>
              </a:rPr>
              <a:t>2. </a:t>
            </a:r>
            <a:r>
              <a:rPr lang="ru-RU" sz="2400" b="1" dirty="0" smtClean="0">
                <a:solidFill>
                  <a:srgbClr val="A9A57C"/>
                </a:solidFill>
              </a:rPr>
              <a:t>ПОСТАНОВКА ЦЕЛИ ИЗУЧЕНИЯ: </a:t>
            </a:r>
            <a:r>
              <a:rPr lang="ru-RU" sz="2400" b="1" dirty="0" smtClean="0">
                <a:solidFill>
                  <a:srgbClr val="6F664C"/>
                </a:solidFill>
              </a:rPr>
              <a:t>выявление </a:t>
            </a:r>
            <a:r>
              <a:rPr lang="ru-RU" sz="2400" b="1" dirty="0">
                <a:solidFill>
                  <a:srgbClr val="6F664C"/>
                </a:solidFill>
              </a:rPr>
              <a:t>существенного противоречия, на разрешение которого направлен творческий потенциал педагога; формулировка проблемы; теоретическое обоснование опыта; выявление гипотезы о сущности и основных идеях опыта; формулировка цели изучения.</a:t>
            </a:r>
            <a:endParaRPr lang="ru-RU" sz="2400" dirty="0">
              <a:solidFill>
                <a:srgbClr val="6F664C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6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238426" cy="4601183"/>
          </a:xfrm>
        </p:spPr>
        <p:txBody>
          <a:bodyPr/>
          <a:lstStyle/>
          <a:p>
            <a:r>
              <a:rPr lang="ru-RU" b="1" dirty="0"/>
              <a:t>МЕТОД ИЗУЧЕНИЯ И ОБОБЩЕНИЯ ПЕРЕДОВОГО ПЕДАГОГИЧЕ-СКОГО ОПЫТА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9268" y="429491"/>
            <a:ext cx="7315200" cy="6234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6F664C"/>
                </a:solidFill>
                <a:latin typeface="Helvetica Neue"/>
              </a:rPr>
              <a:t>3</a:t>
            </a:r>
            <a:r>
              <a:rPr lang="ru-RU" b="1" dirty="0">
                <a:solidFill>
                  <a:srgbClr val="6F664C"/>
                </a:solidFill>
                <a:latin typeface="Helvetica Neue"/>
              </a:rPr>
              <a:t>. </a:t>
            </a:r>
            <a:r>
              <a:rPr lang="ru-RU" b="1" dirty="0">
                <a:solidFill>
                  <a:srgbClr val="A9A57C"/>
                </a:solidFill>
                <a:latin typeface="Helvetica Neue"/>
              </a:rPr>
              <a:t>СБОР ИНФОРМАЦИИ ОБ ИЗУЧАЕМОМ ОПЫТЕ: </a:t>
            </a:r>
            <a:r>
              <a:rPr lang="ru-RU" b="1" dirty="0">
                <a:solidFill>
                  <a:srgbClr val="6F664C"/>
                </a:solidFill>
                <a:latin typeface="Helvetica Neue"/>
              </a:rPr>
              <a:t>отбор методов сбора и обработки информации; составление программы наблюдения за деятельностью педагога и детей на занятиях и в повседневной жизни по изученной проблеме; реализация методов сбора информации об опыте</a:t>
            </a:r>
            <a:r>
              <a:rPr lang="ru-RU" b="1" dirty="0" smtClean="0">
                <a:solidFill>
                  <a:srgbClr val="6F664C"/>
                </a:solidFill>
                <a:latin typeface="Helvetica Neue"/>
              </a:rPr>
              <a:t>.</a:t>
            </a:r>
            <a:endParaRPr lang="ru-RU" b="1" dirty="0">
              <a:solidFill>
                <a:srgbClr val="6F664C"/>
              </a:solidFill>
              <a:latin typeface="Helvetica Neue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6F664C"/>
                </a:solidFill>
                <a:latin typeface="Helvetica Neue"/>
              </a:rPr>
              <a:t>4. </a:t>
            </a:r>
            <a:r>
              <a:rPr lang="ru-RU" b="1" dirty="0">
                <a:solidFill>
                  <a:srgbClr val="A9A57C"/>
                </a:solidFill>
                <a:latin typeface="Helvetica Neue"/>
              </a:rPr>
              <a:t>ПЕДАГОГИЧЕСКИЙ АНАЛИЗ СОБРАННОЙ ИНФОРМАЦИИ: </a:t>
            </a:r>
            <a:r>
              <a:rPr lang="ru-RU" b="1" dirty="0">
                <a:solidFill>
                  <a:srgbClr val="6F664C"/>
                </a:solidFill>
                <a:latin typeface="Helvetica Neue"/>
              </a:rPr>
              <a:t>расчленение изучаемого опыта на части, соответствующие основным идеям опыта; оценка идей опыта на основе критериев; определение причинно-следственных связей между заявленной проблемой и идеей опыта; выявление места и роли опыта в целостной педагогической системе</a:t>
            </a:r>
            <a:r>
              <a:rPr lang="ru-RU" b="1" dirty="0" smtClean="0">
                <a:solidFill>
                  <a:srgbClr val="6F664C"/>
                </a:solidFill>
                <a:latin typeface="Helvetica Neue"/>
              </a:rPr>
              <a:t>.</a:t>
            </a:r>
            <a:endParaRPr lang="ru-RU" b="1" dirty="0">
              <a:solidFill>
                <a:srgbClr val="6F664C"/>
              </a:solidFill>
              <a:latin typeface="Helvetica Neue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6F664C"/>
                </a:solidFill>
                <a:latin typeface="Helvetica Neue"/>
              </a:rPr>
              <a:t>5. </a:t>
            </a:r>
            <a:r>
              <a:rPr lang="ru-RU" b="1" dirty="0">
                <a:solidFill>
                  <a:srgbClr val="A9A57C"/>
                </a:solidFill>
                <a:latin typeface="Helvetica Neue"/>
              </a:rPr>
              <a:t>ОБОБЩЕНИЕ ОПЫТА: </a:t>
            </a:r>
            <a:r>
              <a:rPr lang="ru-RU" b="1" dirty="0">
                <a:solidFill>
                  <a:srgbClr val="6F664C"/>
                </a:solidFill>
                <a:latin typeface="Helvetica Neue"/>
              </a:rPr>
              <a:t>систематизация и синтез полученных на основе анализа данных; формулировка сущности и ведущей идеи опыта; раскрытие условий, в которых развивался опыт и затруднения, с которыми сталкивался педагог; определение границ применения опыта и его практической значимости для других педагогов; описание опыта в соответствии с определёнными требованиями.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5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69154" cy="4601183"/>
          </a:xfrm>
        </p:spPr>
        <p:txBody>
          <a:bodyPr/>
          <a:lstStyle/>
          <a:p>
            <a:r>
              <a:rPr lang="ru-RU" b="1" dirty="0" smtClean="0"/>
              <a:t>ФОРМЫ ИЗУЧЕНИЯ И ОБОБЩЕНИЯ ПЕРЕДОВОГО ПЕДАГОГИЧЕ-СКОГО ОПЫТА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7709" y="498765"/>
            <a:ext cx="7550727" cy="6123708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ОТКРЫТЫЕ ЗАНЯТИЯ</a:t>
            </a:r>
            <a:r>
              <a:rPr lang="ru-RU" sz="2400" dirty="0" smtClean="0"/>
              <a:t> </a:t>
            </a:r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b="1" i="1" dirty="0" smtClean="0"/>
              <a:t>ПЕДАГОГИЧЕСКИЕ СОВЕТЫ</a:t>
            </a:r>
            <a:r>
              <a:rPr lang="ru-RU" sz="2400" dirty="0" smtClean="0"/>
              <a:t> </a:t>
            </a:r>
          </a:p>
          <a:p>
            <a:r>
              <a:rPr lang="ru-RU" sz="2400" b="1" i="1" dirty="0" smtClean="0"/>
              <a:t>НАУЧНО-МЕТОДИЧЕСКАЯ И НАУЧНО-ПРАКТИЧЕСКАЯ КОНФЕРЕНЦИИ</a:t>
            </a:r>
            <a:r>
              <a:rPr lang="ru-RU" sz="2400" dirty="0" smtClean="0"/>
              <a:t> </a:t>
            </a:r>
          </a:p>
          <a:p>
            <a:r>
              <a:rPr lang="ru-RU" sz="2400" b="1" i="1" dirty="0" smtClean="0"/>
              <a:t>НАУЧНО-МЕТОДИЧЕСКАЯ И НАУЧНО-ПРАКТИЧЕСКАЯ КОНФЕРЕНЦИИ</a:t>
            </a:r>
            <a:r>
              <a:rPr lang="ru-RU" sz="2400" dirty="0" smtClean="0"/>
              <a:t> </a:t>
            </a:r>
          </a:p>
          <a:p>
            <a:r>
              <a:rPr lang="ru-RU" sz="2400" b="1" i="1" dirty="0" smtClean="0"/>
              <a:t>ПЕДАГОГИЧЕСКИЕ ЧТЕНИЯ</a:t>
            </a:r>
            <a:endParaRPr lang="ru-RU" sz="2400" dirty="0" smtClean="0"/>
          </a:p>
          <a:p>
            <a:r>
              <a:rPr lang="ru-RU" sz="2400" b="1" dirty="0" smtClean="0"/>
              <a:t> </a:t>
            </a:r>
            <a:r>
              <a:rPr lang="ru-RU" sz="2400" dirty="0" smtClean="0"/>
              <a:t> </a:t>
            </a:r>
            <a:r>
              <a:rPr lang="ru-RU" sz="2400" b="1" i="1" dirty="0" smtClean="0"/>
              <a:t>ДИСПУТЫ И ДИСКУССИИ</a:t>
            </a:r>
            <a:r>
              <a:rPr lang="ru-RU" sz="2400" dirty="0" smtClean="0"/>
              <a:t> </a:t>
            </a:r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b="1" i="1" dirty="0" smtClean="0"/>
              <a:t>ПЕДАГОГИЧЕСКИЕ ЭКСКУРСИИ</a:t>
            </a:r>
            <a:r>
              <a:rPr lang="ru-RU" sz="2400" dirty="0" smtClean="0"/>
              <a:t> </a:t>
            </a:r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b="1" i="1" dirty="0" smtClean="0"/>
              <a:t>СЕМИНАРСКИЕ ЗАНЯТИЯ</a:t>
            </a:r>
            <a:endParaRPr lang="ru-RU" sz="2400" dirty="0" smtClean="0"/>
          </a:p>
          <a:p>
            <a:r>
              <a:rPr lang="ru-RU" sz="2400" b="1" dirty="0" smtClean="0"/>
              <a:t> </a:t>
            </a:r>
            <a:r>
              <a:rPr lang="ru-RU" sz="2400" dirty="0" smtClean="0"/>
              <a:t> </a:t>
            </a:r>
            <a:r>
              <a:rPr lang="ru-RU" sz="2400" b="1" i="1" dirty="0" smtClean="0"/>
              <a:t>ПРАКТИКУМЫ</a:t>
            </a:r>
            <a:r>
              <a:rPr lang="ru-RU" sz="2400" dirty="0" smtClean="0"/>
              <a:t> </a:t>
            </a:r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b="1" i="1" dirty="0" smtClean="0"/>
              <a:t>ПЕДАГОГИЧЕСКИЕ КОНСУЛЬТАЦИИ</a:t>
            </a:r>
            <a:r>
              <a:rPr lang="ru-RU" sz="2400" dirty="0" smtClean="0"/>
              <a:t> </a:t>
            </a:r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b="1" i="1" dirty="0" smtClean="0"/>
              <a:t>САМООБРАЗОВАНИЕ</a:t>
            </a:r>
            <a:endParaRPr lang="ru-RU" sz="2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1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82" y="1123836"/>
            <a:ext cx="3210717" cy="4601183"/>
          </a:xfrm>
        </p:spPr>
        <p:txBody>
          <a:bodyPr/>
          <a:lstStyle/>
          <a:p>
            <a:r>
              <a:rPr lang="ru-RU" b="1" dirty="0" smtClean="0"/>
              <a:t>АНАЛИЗ И ОБОБЩЕНИЕ ПЕРЕДОВОГО ПЕДАГОГИЧЕ-СКОГО ОПЫТА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9165" y="554182"/>
            <a:ext cx="7800108" cy="579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 algn="r">
              <a:buNone/>
            </a:pPr>
            <a:r>
              <a:rPr lang="ru-RU" sz="2400" b="1" dirty="0" smtClean="0"/>
              <a:t>Под </a:t>
            </a:r>
            <a:r>
              <a:rPr lang="ru-RU" sz="2400" b="1" dirty="0"/>
              <a:t>анализом опыта понимают мысленное расчленение целостного педагогического процесса на составляющие его элементы. Выделяемые путём анализа элементы педагогического опыта оцениваются с точки зрения их педагогической эффективности.</a:t>
            </a:r>
            <a:r>
              <a:rPr lang="ru-RU" sz="2400" dirty="0"/>
              <a:t> 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A9A57C"/>
                </a:solidFill>
              </a:rPr>
              <a:t>ПЕДАГОГИЧЕСКИЕ ЗАДАЧИ.</a:t>
            </a:r>
            <a:r>
              <a:rPr lang="ru-RU" sz="2400" dirty="0" smtClean="0">
                <a:solidFill>
                  <a:srgbClr val="A9A57C"/>
                </a:solidFill>
              </a:rPr>
              <a:t> </a:t>
            </a:r>
            <a:r>
              <a:rPr lang="ru-RU" sz="2400" b="1" dirty="0" smtClean="0"/>
              <a:t>При </a:t>
            </a:r>
            <a:r>
              <a:rPr lang="ru-RU" sz="2400" b="1" dirty="0"/>
              <a:t>анализе и оценке этого элемента опыта педагога необходимо выяснить, какие именно задачи он поставил перед собой.</a:t>
            </a:r>
            <a:r>
              <a:rPr lang="ru-RU" sz="2400" dirty="0"/>
              <a:t> </a:t>
            </a:r>
            <a:r>
              <a:rPr lang="ru-RU" sz="2400" b="1" dirty="0"/>
              <a:t>·</a:t>
            </a:r>
            <a:r>
              <a:rPr lang="ru-RU" sz="2400" dirty="0"/>
              <a:t> 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A9A57C"/>
                </a:solidFill>
              </a:rPr>
              <a:t>СОДЕРЖАНИЕ ОБУЧЕНИЯ.</a:t>
            </a:r>
            <a:r>
              <a:rPr lang="ru-RU" sz="2400" dirty="0"/>
              <a:t> </a:t>
            </a:r>
            <a:r>
              <a:rPr lang="ru-RU" sz="2400" b="1" dirty="0"/>
              <a:t>Анализ должен установить, как педагог определяет содержание обучения, в какой мере оно отвечает намеченным педагогическим задачам.</a:t>
            </a:r>
            <a:r>
              <a:rPr lang="ru-RU" sz="2400" dirty="0"/>
              <a:t> 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A9A57C"/>
                </a:solidFill>
              </a:rPr>
              <a:t>ДЕЯТЕЛЬНОСТЬ ПЕДАГОГА.</a:t>
            </a:r>
            <a:r>
              <a:rPr lang="ru-RU" sz="2400" dirty="0"/>
              <a:t> </a:t>
            </a:r>
            <a:r>
              <a:rPr lang="ru-RU" sz="2400" b="1" dirty="0"/>
              <a:t>При анализе и оценке опыта педагога необходимо обратить внимание на соответствие его деятельности поставленным педагогическим задачам, специфике содержания обучения, уровню подготовленности детей к обучению в школе, индивидуальным особенностям детей и т.д.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69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376972" cy="4601183"/>
          </a:xfrm>
        </p:spPr>
        <p:txBody>
          <a:bodyPr/>
          <a:lstStyle/>
          <a:p>
            <a:r>
              <a:rPr lang="ru-RU" b="1" dirty="0"/>
              <a:t>АНАЛИЗ И ОБОБЩЕНИЕ ПЕРЕДОВОГО ПЕДАГОГИЧЕ-СКОГО ОПЫТА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4582" y="581891"/>
            <a:ext cx="7429886" cy="588818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A9A57C"/>
                </a:solidFill>
              </a:rPr>
              <a:t>ДЕЯТЕЛЬНОСТЬ ДЕТЕЙ НА ЗАНЯТИЯХ.</a:t>
            </a:r>
            <a:r>
              <a:rPr lang="ru-RU" dirty="0"/>
              <a:t> </a:t>
            </a:r>
            <a:r>
              <a:rPr lang="ru-RU" b="1" dirty="0"/>
              <a:t>При анализе и оценке деятельности детей особенно важно установить, как они относятся к ней (работают целеустремлённо, с увлечением, интересом или неохотно).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>
                <a:solidFill>
                  <a:srgbClr val="A9A57C"/>
                </a:solidFill>
              </a:rPr>
              <a:t>МАТЕРИАЛЬНОЕ ОСНАЩЕНИЕ ДЕЯТЕЛЬНОСТИ ПЕДАГОГА И ДЕТЕЙ.</a:t>
            </a:r>
            <a:r>
              <a:rPr lang="ru-RU" dirty="0" smtClean="0">
                <a:solidFill>
                  <a:srgbClr val="A9A57C"/>
                </a:solidFill>
              </a:rPr>
              <a:t> </a:t>
            </a:r>
            <a:r>
              <a:rPr lang="ru-RU" b="1" dirty="0" smtClean="0"/>
              <a:t>Необходимо </a:t>
            </a:r>
            <a:r>
              <a:rPr lang="ru-RU" b="1" dirty="0"/>
              <a:t>установить, насколько удачно используются учебно-наглядные пособия, современные технические средства, оборудование, дидактические материалы и т.д. Особое внимание следует обратить на пособия, дидактические материалы, изготовленные силами педагога.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>
                <a:solidFill>
                  <a:srgbClr val="A9A57C"/>
                </a:solidFill>
              </a:rPr>
              <a:t>ВНЕШНИЕ УСЛОВИЯ (В КОТОРЫХ ПРОИСХОДИТ ОБУЧЕНИЕ).</a:t>
            </a:r>
            <a:r>
              <a:rPr lang="ru-RU" dirty="0"/>
              <a:t> </a:t>
            </a:r>
            <a:r>
              <a:rPr lang="ru-RU" b="1" dirty="0"/>
              <a:t>При анализе и оценке следует обратить внимание на те условия, которые наиболее удачно организует и использует педагог для достижения положительных результатов обучения.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>
                <a:solidFill>
                  <a:srgbClr val="A9A57C"/>
                </a:solidFill>
              </a:rPr>
              <a:t>РЕЗУЛЬТАТЫ ИЗУЧЕНИЯ.</a:t>
            </a:r>
            <a:r>
              <a:rPr lang="ru-RU" dirty="0"/>
              <a:t> </a:t>
            </a:r>
            <a:r>
              <a:rPr lang="ru-RU" b="1" dirty="0"/>
              <a:t>При анализе и оценке необходимо учитывать умение не только воспроизводить знания, но и самостоятельно их приобретать и применять; выявлять умения и навыки, изменения в развитии детей, уровня воспитанности.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5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Рамка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22</TotalTime>
  <Words>426</Words>
  <Application>Microsoft Office PowerPoint</Application>
  <PresentationFormat>Широкоэкранный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Corbel</vt:lpstr>
      <vt:lpstr>Helvetica Neue</vt:lpstr>
      <vt:lpstr>Wingdings 2</vt:lpstr>
      <vt:lpstr>Рамка</vt:lpstr>
      <vt:lpstr>    Документ №6 СИСТЕМА РАБОТЫ ПО ИЗУЧЕНИЮ И СИСТЕМАТИЗАЦИИ ПЕРЕДОВОГО ПЕДАГОГИЧЕСКОГО ОПЫТА УЧИТЕЛЯ НАЧАЛЬНЫХ КЛАССОВ. ОСНОВНЫЕ ФОРМЫ И МЕТОДЫ ИЗУЧЕНИЯ</vt:lpstr>
      <vt:lpstr>ПОНЯТИЕ</vt:lpstr>
      <vt:lpstr>ЦЕЛЬ ИЗУЧЕНИЯ И ОБОБЩЕНИЯ ПЕДАГОГИЧЕ-СКОГО ОПЫТА:</vt:lpstr>
      <vt:lpstr>МЕТОД ИЗУЧЕНИЯ И ОБОБЩЕНИЯ ПЕРЕДОВОГО ПЕДАГОГИЧЕ-СКОГО ОПЫТА</vt:lpstr>
      <vt:lpstr>МЕТОД ИЗУЧЕНИЯ И ОБОБЩЕНИЯ ПЕРЕДОВОГО ПЕДАГОГИЧЕ-СКОГО ОПЫТА</vt:lpstr>
      <vt:lpstr>ФОРМЫ ИЗУЧЕНИЯ И ОБОБЩЕНИЯ ПЕРЕДОВОГО ПЕДАГОГИЧЕ-СКОГО ОПЫТА</vt:lpstr>
      <vt:lpstr>АНАЛИЗ И ОБОБЩЕНИЕ ПЕРЕДОВОГО ПЕДАГОГИЧЕ-СКОГО ОПЫТА</vt:lpstr>
      <vt:lpstr>АНАЛИЗ И ОБОБЩЕНИЕ ПЕРЕДОВОГО ПЕДАГОГИЧЕ-СКОГО ОПЫТА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по изучению и систематизации передового педагогического опыта учителя начальных классов. Основные формы и методы изучения</dc:title>
  <dc:creator>Пользователь</dc:creator>
  <cp:lastModifiedBy>Пользователь</cp:lastModifiedBy>
  <cp:revision>4</cp:revision>
  <dcterms:created xsi:type="dcterms:W3CDTF">2023-12-20T15:23:25Z</dcterms:created>
  <dcterms:modified xsi:type="dcterms:W3CDTF">2023-12-20T15:48:08Z</dcterms:modified>
</cp:coreProperties>
</file>